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ilda Display" charset="1" panose="02000000000000000000"/>
      <p:regular r:id="rId18"/>
    </p:embeddedFont>
    <p:embeddedFont>
      <p:font typeface="HK Grotesk Light" charset="1" panose="00000400000000000000"/>
      <p:regular r:id="rId19"/>
    </p:embeddedFont>
    <p:embeddedFont>
      <p:font typeface="ITC Avant Garde Gothic" charset="1" panose="020B0502020202020204"/>
      <p:regular r:id="rId20"/>
    </p:embeddedFont>
    <p:embeddedFont>
      <p:font typeface="TT Fors" charset="1" panose="020B0003030001020000"/>
      <p:regular r:id="rId21"/>
    </p:embeddedFont>
    <p:embeddedFont>
      <p:font typeface="TT Fors Bold" charset="1" panose="020B0003030001020000"/>
      <p:regular r:id="rId22"/>
    </p:embeddedFont>
    <p:embeddedFont>
      <p:font typeface="Codec Pro" charset="1" panose="00000500000000000000"/>
      <p:regular r:id="rId23"/>
    </p:embeddedFont>
    <p:embeddedFont>
      <p:font typeface="Codec Pro Ultra-Bold" charset="1" panose="00000700000000000000"/>
      <p:regular r:id="rId24"/>
    </p:embeddedFont>
    <p:embeddedFont>
      <p:font typeface="Gatwick Ultra-Bold" charset="1" panose="00000900000000000000"/>
      <p:regular r:id="rId25"/>
    </p:embeddedFont>
    <p:embeddedFont>
      <p:font typeface="Codec Pro Bold" charset="1" panose="000006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A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1225" y="6787402"/>
            <a:ext cx="10936025" cy="10299747"/>
          </a:xfrm>
          <a:custGeom>
            <a:avLst/>
            <a:gdLst/>
            <a:ahLst/>
            <a:cxnLst/>
            <a:rect r="r" b="b" t="t" l="l"/>
            <a:pathLst>
              <a:path h="10299747" w="10936025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706363" y="4840923"/>
            <a:ext cx="6886575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sz="8799">
                <a:solidFill>
                  <a:srgbClr val="BFA745"/>
                </a:solidFill>
                <a:latin typeface="Gilda Display"/>
                <a:ea typeface="Gilda Display"/>
                <a:cs typeface="Gilda Display"/>
                <a:sym typeface="Gilda Display"/>
              </a:rPr>
              <a:t>Zelda Reloaded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47046" y="3947478"/>
            <a:ext cx="688657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>
                <a:solidFill>
                  <a:srgbClr val="70A75E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2D Action-RPG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47046" y="3117533"/>
            <a:ext cx="68865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</a:pPr>
            <a:r>
              <a:rPr lang="en-US" sz="2199">
                <a:solidFill>
                  <a:srgbClr val="70A75E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2025-12-10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81610" y="6544638"/>
            <a:ext cx="1835310" cy="47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3"/>
              </a:lnSpc>
            </a:pPr>
            <a:r>
              <a:rPr lang="en-US" sz="1823">
                <a:solidFill>
                  <a:srgbClr val="BFA745"/>
                </a:solidFill>
                <a:latin typeface="Gilda Display"/>
                <a:ea typeface="Gilda Display"/>
                <a:cs typeface="Gilda Display"/>
                <a:sym typeface="Gilda Display"/>
              </a:rPr>
              <a:t>(Unity 6000.2.8f)</a:t>
            </a:r>
          </a:p>
          <a:p>
            <a:pPr algn="l" marL="0" indent="0" lvl="0">
              <a:lnSpc>
                <a:spcPts val="182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99650" y="924925"/>
            <a:ext cx="11716977" cy="7560010"/>
          </a:xfrm>
          <a:custGeom>
            <a:avLst/>
            <a:gdLst/>
            <a:ahLst/>
            <a:cxnLst/>
            <a:rect r="r" b="b" t="t" l="l"/>
            <a:pathLst>
              <a:path h="7560010" w="11716977">
                <a:moveTo>
                  <a:pt x="0" y="0"/>
                </a:moveTo>
                <a:lnTo>
                  <a:pt x="11716978" y="0"/>
                </a:lnTo>
                <a:lnTo>
                  <a:pt x="11716978" y="7560010"/>
                </a:lnTo>
                <a:lnTo>
                  <a:pt x="0" y="7560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4" t="0" r="-264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5570" y="2180181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5025" y="683728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-135">
                <a:solidFill>
                  <a:srgbClr val="4A773C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Files &amp; Deliverables</a:t>
            </a:r>
          </a:p>
          <a:p>
            <a:pPr algn="ctr" marL="0" indent="0" lvl="0">
              <a:lnSpc>
                <a:spcPts val="648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66294" y="353493"/>
            <a:ext cx="1407795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-135">
                <a:solidFill>
                  <a:srgbClr val="4A773C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Contributions</a:t>
            </a:r>
          </a:p>
          <a:p>
            <a:pPr algn="ctr" marL="0" indent="0" lvl="0">
              <a:lnSpc>
                <a:spcPts val="648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433402" y="1490361"/>
            <a:ext cx="18677341" cy="3486230"/>
            <a:chOff x="0" y="0"/>
            <a:chExt cx="24903122" cy="4648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779343" y="3603401"/>
              <a:ext cx="3440018" cy="1044906"/>
            </a:xfrm>
            <a:custGeom>
              <a:avLst/>
              <a:gdLst/>
              <a:ahLst/>
              <a:cxnLst/>
              <a:rect r="r" b="b" t="t" l="l"/>
              <a:pathLst>
                <a:path h="1044906" w="3440018">
                  <a:moveTo>
                    <a:pt x="0" y="0"/>
                  </a:moveTo>
                  <a:lnTo>
                    <a:pt x="3440018" y="0"/>
                  </a:lnTo>
                  <a:lnTo>
                    <a:pt x="3440018" y="1044906"/>
                  </a:lnTo>
                  <a:lnTo>
                    <a:pt x="0" y="104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76221" y="3603401"/>
              <a:ext cx="3440018" cy="1044906"/>
            </a:xfrm>
            <a:custGeom>
              <a:avLst/>
              <a:gdLst/>
              <a:ahLst/>
              <a:cxnLst/>
              <a:rect r="r" b="b" t="t" l="l"/>
              <a:pathLst>
                <a:path h="1044906" w="3440018">
                  <a:moveTo>
                    <a:pt x="0" y="0"/>
                  </a:moveTo>
                  <a:lnTo>
                    <a:pt x="3440019" y="0"/>
                  </a:lnTo>
                  <a:lnTo>
                    <a:pt x="3440019" y="1044906"/>
                  </a:lnTo>
                  <a:lnTo>
                    <a:pt x="0" y="104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2464" y="3603401"/>
              <a:ext cx="3440018" cy="1044906"/>
            </a:xfrm>
            <a:custGeom>
              <a:avLst/>
              <a:gdLst/>
              <a:ahLst/>
              <a:cxnLst/>
              <a:rect r="r" b="b" t="t" l="l"/>
              <a:pathLst>
                <a:path h="1044906" w="3440018">
                  <a:moveTo>
                    <a:pt x="0" y="0"/>
                  </a:moveTo>
                  <a:lnTo>
                    <a:pt x="3440018" y="0"/>
                  </a:lnTo>
                  <a:lnTo>
                    <a:pt x="3440018" y="1044906"/>
                  </a:lnTo>
                  <a:lnTo>
                    <a:pt x="0" y="104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110843" y="3603401"/>
              <a:ext cx="3440018" cy="1044906"/>
            </a:xfrm>
            <a:custGeom>
              <a:avLst/>
              <a:gdLst/>
              <a:ahLst/>
              <a:cxnLst/>
              <a:rect r="r" b="b" t="t" l="l"/>
              <a:pathLst>
                <a:path h="1044906" w="3440018">
                  <a:moveTo>
                    <a:pt x="0" y="0"/>
                  </a:moveTo>
                  <a:lnTo>
                    <a:pt x="3440018" y="0"/>
                  </a:lnTo>
                  <a:lnTo>
                    <a:pt x="3440018" y="1044906"/>
                  </a:lnTo>
                  <a:lnTo>
                    <a:pt x="0" y="104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3996597"/>
              <a:ext cx="4804946" cy="427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</a:pPr>
              <a:r>
                <a:rPr lang="en-US" b="true" sz="1961" spc="-49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ROHIT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76391" y="3893298"/>
              <a:ext cx="4804946" cy="427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</a:pPr>
              <a:r>
                <a:rPr lang="en-US" b="true" sz="1961" spc="-49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ADITYA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193757" y="3996597"/>
              <a:ext cx="4804946" cy="427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</a:pPr>
              <a:r>
                <a:rPr lang="en-US" b="true" sz="1961" spc="-49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SHIVA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6848836" y="3603401"/>
              <a:ext cx="3440018" cy="1044906"/>
            </a:xfrm>
            <a:custGeom>
              <a:avLst/>
              <a:gdLst/>
              <a:ahLst/>
              <a:cxnLst/>
              <a:rect r="r" b="b" t="t" l="l"/>
              <a:pathLst>
                <a:path h="1044906" w="3440018">
                  <a:moveTo>
                    <a:pt x="0" y="0"/>
                  </a:moveTo>
                  <a:lnTo>
                    <a:pt x="3440019" y="0"/>
                  </a:lnTo>
                  <a:lnTo>
                    <a:pt x="3440019" y="1044906"/>
                  </a:lnTo>
                  <a:lnTo>
                    <a:pt x="0" y="1044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66372" y="3890904"/>
              <a:ext cx="4804946" cy="43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</a:pPr>
              <a:r>
                <a:rPr lang="en-US" b="true" sz="1961" spc="-49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MANOHAR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1114722" y="173504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7440837" y="173504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391956" y="173504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345765" y="173504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230244" y="0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63685" y="173504"/>
              <a:ext cx="2877791" cy="2993801"/>
            </a:xfrm>
            <a:custGeom>
              <a:avLst/>
              <a:gdLst/>
              <a:ahLst/>
              <a:cxnLst/>
              <a:rect r="r" b="b" t="t" l="l"/>
              <a:pathLst>
                <a:path h="2993801" w="2877791">
                  <a:moveTo>
                    <a:pt x="0" y="0"/>
                  </a:moveTo>
                  <a:lnTo>
                    <a:pt x="2877791" y="0"/>
                  </a:lnTo>
                  <a:lnTo>
                    <a:pt x="2877791" y="2993801"/>
                  </a:lnTo>
                  <a:lnTo>
                    <a:pt x="0" y="29938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1160572" y="3603401"/>
              <a:ext cx="3122982" cy="948606"/>
            </a:xfrm>
            <a:custGeom>
              <a:avLst/>
              <a:gdLst/>
              <a:ahLst/>
              <a:cxnLst/>
              <a:rect r="r" b="b" t="t" l="l"/>
              <a:pathLst>
                <a:path h="948606" w="3122982">
                  <a:moveTo>
                    <a:pt x="0" y="0"/>
                  </a:moveTo>
                  <a:lnTo>
                    <a:pt x="3122982" y="0"/>
                  </a:lnTo>
                  <a:lnTo>
                    <a:pt x="3122982" y="948606"/>
                  </a:lnTo>
                  <a:lnTo>
                    <a:pt x="0" y="948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0541005" y="3830258"/>
              <a:ext cx="4362117" cy="381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137"/>
                </a:lnSpc>
              </a:pPr>
              <a:r>
                <a:rPr lang="en-US" b="true" sz="1780" spc="-44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CHIRAG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428379" y="3890904"/>
              <a:ext cx="4804946" cy="43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53"/>
                </a:lnSpc>
              </a:pPr>
              <a:r>
                <a:rPr lang="en-US" b="true" sz="1961" spc="-49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SUJITH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206901" y="5143500"/>
            <a:ext cx="2973056" cy="1967623"/>
          </a:xfrm>
          <a:custGeom>
            <a:avLst/>
            <a:gdLst/>
            <a:ahLst/>
            <a:cxnLst/>
            <a:rect r="r" b="b" t="t" l="l"/>
            <a:pathLst>
              <a:path h="1967623" w="2973056">
                <a:moveTo>
                  <a:pt x="0" y="0"/>
                </a:moveTo>
                <a:lnTo>
                  <a:pt x="2973056" y="0"/>
                </a:lnTo>
                <a:lnTo>
                  <a:pt x="2973056" y="1967623"/>
                </a:lnTo>
                <a:lnTo>
                  <a:pt x="0" y="196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58624" y="5143500"/>
            <a:ext cx="2973056" cy="1967623"/>
          </a:xfrm>
          <a:custGeom>
            <a:avLst/>
            <a:gdLst/>
            <a:ahLst/>
            <a:cxnLst/>
            <a:rect r="r" b="b" t="t" l="l"/>
            <a:pathLst>
              <a:path h="1967623" w="2973056">
                <a:moveTo>
                  <a:pt x="0" y="0"/>
                </a:moveTo>
                <a:lnTo>
                  <a:pt x="2973056" y="0"/>
                </a:lnTo>
                <a:lnTo>
                  <a:pt x="2973056" y="1967623"/>
                </a:lnTo>
                <a:lnTo>
                  <a:pt x="0" y="196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240943" y="5151707"/>
            <a:ext cx="2973056" cy="1967623"/>
          </a:xfrm>
          <a:custGeom>
            <a:avLst/>
            <a:gdLst/>
            <a:ahLst/>
            <a:cxnLst/>
            <a:rect r="r" b="b" t="t" l="l"/>
            <a:pathLst>
              <a:path h="1967623" w="2973056">
                <a:moveTo>
                  <a:pt x="0" y="0"/>
                </a:moveTo>
                <a:lnTo>
                  <a:pt x="2973056" y="0"/>
                </a:lnTo>
                <a:lnTo>
                  <a:pt x="2973056" y="1967623"/>
                </a:lnTo>
                <a:lnTo>
                  <a:pt x="0" y="196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210379" y="5143500"/>
            <a:ext cx="2973056" cy="1967623"/>
          </a:xfrm>
          <a:custGeom>
            <a:avLst/>
            <a:gdLst/>
            <a:ahLst/>
            <a:cxnLst/>
            <a:rect r="r" b="b" t="t" l="l"/>
            <a:pathLst>
              <a:path h="1967623" w="2973056">
                <a:moveTo>
                  <a:pt x="0" y="0"/>
                </a:moveTo>
                <a:lnTo>
                  <a:pt x="2973056" y="0"/>
                </a:lnTo>
                <a:lnTo>
                  <a:pt x="2973056" y="1967623"/>
                </a:lnTo>
                <a:lnTo>
                  <a:pt x="0" y="196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85047" y="5457151"/>
            <a:ext cx="2753882" cy="1653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6"/>
              </a:lnSpc>
            </a:pPr>
            <a:r>
              <a:rPr lang="en-US" sz="1281">
                <a:solidFill>
                  <a:srgbClr val="4A773C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128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Lead gameplay engineer: movement + combat systems, EXP/skill progression, death/reset flow, and overall integration/debugging. | Show controller/skill tree, walk through scripts, explain architecture decisions. </a:t>
            </a:r>
          </a:p>
          <a:p>
            <a:pPr algn="ctr" marL="0" indent="0" lvl="0">
              <a:lnSpc>
                <a:spcPts val="1666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2450485" y="5177026"/>
            <a:ext cx="2973056" cy="1967623"/>
          </a:xfrm>
          <a:custGeom>
            <a:avLst/>
            <a:gdLst/>
            <a:ahLst/>
            <a:cxnLst/>
            <a:rect r="r" b="b" t="t" l="l"/>
            <a:pathLst>
              <a:path h="1967623" w="2973056">
                <a:moveTo>
                  <a:pt x="0" y="0"/>
                </a:moveTo>
                <a:lnTo>
                  <a:pt x="2973057" y="0"/>
                </a:lnTo>
                <a:lnTo>
                  <a:pt x="2973057" y="1967623"/>
                </a:lnTo>
                <a:lnTo>
                  <a:pt x="0" y="196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452117" y="5193441"/>
            <a:ext cx="2948254" cy="1951208"/>
          </a:xfrm>
          <a:custGeom>
            <a:avLst/>
            <a:gdLst/>
            <a:ahLst/>
            <a:cxnLst/>
            <a:rect r="r" b="b" t="t" l="l"/>
            <a:pathLst>
              <a:path h="1951208" w="2948254">
                <a:moveTo>
                  <a:pt x="0" y="0"/>
                </a:moveTo>
                <a:lnTo>
                  <a:pt x="2948254" y="0"/>
                </a:lnTo>
                <a:lnTo>
                  <a:pt x="2948254" y="1951208"/>
                </a:lnTo>
                <a:lnTo>
                  <a:pt x="0" y="195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285217" y="5519659"/>
            <a:ext cx="2708076" cy="170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4"/>
              </a:lnSpc>
            </a:pPr>
            <a:r>
              <a:rPr lang="en-US" sz="114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| UI &amp; spawn helper: set up StatsUI/PlayerHealth/TutorialBanner prefabs, TextMesh Pro styling, and assisted with PlayerSpawner placement. | Highlight tutorial/health banners, stats overlay toggle, and initial spawn flow. |</a:t>
            </a:r>
          </a:p>
          <a:p>
            <a:pPr algn="ctr">
              <a:lnSpc>
                <a:spcPts val="1494"/>
              </a:lnSpc>
            </a:pPr>
            <a:r>
              <a:rPr lang="en-US" sz="114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</a:p>
          <a:p>
            <a:pPr algn="ctr" marL="0" indent="0" lvl="0">
              <a:lnSpc>
                <a:spcPts val="1494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385379" y="5601242"/>
            <a:ext cx="2786333" cy="937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7"/>
              </a:lnSpc>
            </a:pPr>
            <a:r>
              <a:rPr lang="en-US" sz="1182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Tilemap &amp; elevation helper: painted the maps, placed elevation triggers/bridges, and lined up the Cinemachine confiners.</a:t>
            </a:r>
          </a:p>
          <a:p>
            <a:pPr algn="ctr" marL="0" indent="0" lvl="0">
              <a:lnSpc>
                <a:spcPts val="1537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550755" y="5591717"/>
            <a:ext cx="2647228" cy="1252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1"/>
              </a:lnSpc>
            </a:pPr>
            <a:r>
              <a:rPr lang="en-US" sz="1123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Inventory helper: wired the inventory UI prefab to ItemSO data, configured loot pickups, and updated gold/quantity text. Open inventory, pick up/drop loot, explain how items show up in slots.</a:t>
            </a:r>
          </a:p>
          <a:p>
            <a:pPr algn="ctr" marL="0" indent="0" lvl="0">
              <a:lnSpc>
                <a:spcPts val="1461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6266272" y="5572044"/>
            <a:ext cx="2877728" cy="15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8"/>
              </a:lnSpc>
            </a:pPr>
            <a:r>
              <a:rPr lang="en-US" sz="1221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Enemy helper: duplicated the basic enemy prefab, attached spawn areas, and verified knockback works with default stats. | Spawn enemies live and show they chase/attack using the provided prefab.</a:t>
            </a:r>
          </a:p>
          <a:p>
            <a:pPr algn="ctr">
              <a:lnSpc>
                <a:spcPts val="1588"/>
              </a:lnSpc>
            </a:pPr>
          </a:p>
          <a:p>
            <a:pPr algn="ctr" marL="0" indent="0" lvl="0">
              <a:lnSpc>
                <a:spcPts val="1588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5559667" y="5559581"/>
            <a:ext cx="2684272" cy="162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1"/>
              </a:lnSpc>
            </a:pPr>
            <a:r>
              <a:rPr lang="en-US" sz="1139" b="true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Flow helper: added PlayerPrefs wrappers, the simple GameManager bootstrap, and wired the SceneChanger triggers between both scenes.  | Show how high score persists, how GameManager keeps objects, and demo scene swap. |</a:t>
            </a:r>
          </a:p>
          <a:p>
            <a:pPr algn="ctr">
              <a:lnSpc>
                <a:spcPts val="1481"/>
              </a:lnSpc>
            </a:pPr>
          </a:p>
          <a:p>
            <a:pPr algn="ctr" marL="0" indent="0" lvl="0">
              <a:lnSpc>
                <a:spcPts val="148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5807" y="706230"/>
            <a:ext cx="6570539" cy="4114800"/>
          </a:xfrm>
          <a:custGeom>
            <a:avLst/>
            <a:gdLst/>
            <a:ahLst/>
            <a:cxnLst/>
            <a:rect r="r" b="b" t="t" l="l"/>
            <a:pathLst>
              <a:path h="4114800" w="6570539">
                <a:moveTo>
                  <a:pt x="0" y="0"/>
                </a:moveTo>
                <a:lnTo>
                  <a:pt x="6570539" y="0"/>
                </a:lnTo>
                <a:lnTo>
                  <a:pt x="65705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5807" y="5143500"/>
            <a:ext cx="4377447" cy="4114800"/>
          </a:xfrm>
          <a:custGeom>
            <a:avLst/>
            <a:gdLst/>
            <a:ahLst/>
            <a:cxnLst/>
            <a:rect r="r" b="b" t="t" l="l"/>
            <a:pathLst>
              <a:path h="4114800" w="4377447">
                <a:moveTo>
                  <a:pt x="0" y="0"/>
                </a:moveTo>
                <a:lnTo>
                  <a:pt x="4377446" y="0"/>
                </a:lnTo>
                <a:lnTo>
                  <a:pt x="4377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7681" y="0"/>
            <a:ext cx="17710319" cy="10287000"/>
            <a:chOff x="0" y="0"/>
            <a:chExt cx="23613759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5053959" y="0"/>
              <a:ext cx="8559800" cy="13716000"/>
              <a:chOff x="0" y="0"/>
              <a:chExt cx="994603" cy="15937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94603" cy="1593725"/>
              </a:xfrm>
              <a:custGeom>
                <a:avLst/>
                <a:gdLst/>
                <a:ahLst/>
                <a:cxnLst/>
                <a:rect r="r" b="b" t="t" l="l"/>
                <a:pathLst>
                  <a:path h="1593725" w="994603">
                    <a:moveTo>
                      <a:pt x="0" y="0"/>
                    </a:moveTo>
                    <a:lnTo>
                      <a:pt x="994603" y="0"/>
                    </a:lnTo>
                    <a:lnTo>
                      <a:pt x="994603" y="1593725"/>
                    </a:lnTo>
                    <a:lnTo>
                      <a:pt x="0" y="1593725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-126" r="0" b="-126"/>
                </a:stretch>
              </a:blip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0" y="478875"/>
              <a:ext cx="12771716" cy="3778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840"/>
                </a:lnSpc>
              </a:pPr>
              <a:r>
                <a:rPr lang="en-US" sz="6840" spc="-205">
                  <a:solidFill>
                    <a:srgbClr val="B9962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Reproduction</a:t>
              </a:r>
            </a:p>
            <a:p>
              <a:pPr algn="just">
                <a:lnSpc>
                  <a:spcPts val="6840"/>
                </a:lnSpc>
              </a:pPr>
              <a:r>
                <a:rPr lang="en-US" sz="6840" spc="-205">
                  <a:solidFill>
                    <a:srgbClr val="B9962A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Requirements</a:t>
              </a:r>
            </a:p>
            <a:p>
              <a:pPr algn="l" marL="0" indent="0" lvl="0">
                <a:lnSpc>
                  <a:spcPts val="724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4391" y="12257828"/>
              <a:ext cx="9592868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1822863" y="10439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4" y="0"/>
                  </a:lnTo>
                  <a:lnTo>
                    <a:pt x="2389274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859322" y="10439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895781" y="10439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30621" y="2583920"/>
            <a:ext cx="2462556" cy="886520"/>
          </a:xfrm>
          <a:custGeom>
            <a:avLst/>
            <a:gdLst/>
            <a:ahLst/>
            <a:cxnLst/>
            <a:rect r="r" b="b" t="t" l="l"/>
            <a:pathLst>
              <a:path h="886520" w="2462556">
                <a:moveTo>
                  <a:pt x="0" y="0"/>
                </a:moveTo>
                <a:lnTo>
                  <a:pt x="2462556" y="0"/>
                </a:lnTo>
                <a:lnTo>
                  <a:pt x="2462556" y="886520"/>
                </a:lnTo>
                <a:lnTo>
                  <a:pt x="0" y="8865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349720" y="4109515"/>
            <a:ext cx="1543663" cy="1173184"/>
          </a:xfrm>
          <a:custGeom>
            <a:avLst/>
            <a:gdLst/>
            <a:ahLst/>
            <a:cxnLst/>
            <a:rect r="r" b="b" t="t" l="l"/>
            <a:pathLst>
              <a:path h="1173184" w="1543663">
                <a:moveTo>
                  <a:pt x="0" y="0"/>
                </a:moveTo>
                <a:lnTo>
                  <a:pt x="1543663" y="0"/>
                </a:lnTo>
                <a:lnTo>
                  <a:pt x="1543663" y="1173183"/>
                </a:lnTo>
                <a:lnTo>
                  <a:pt x="0" y="11731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20969" y="6656595"/>
            <a:ext cx="1399392" cy="1399392"/>
          </a:xfrm>
          <a:custGeom>
            <a:avLst/>
            <a:gdLst/>
            <a:ahLst/>
            <a:cxnLst/>
            <a:rect r="r" b="b" t="t" l="l"/>
            <a:pathLst>
              <a:path h="1399392" w="1399392">
                <a:moveTo>
                  <a:pt x="0" y="0"/>
                </a:moveTo>
                <a:lnTo>
                  <a:pt x="1399392" y="0"/>
                </a:lnTo>
                <a:lnTo>
                  <a:pt x="1399392" y="1399393"/>
                </a:lnTo>
                <a:lnTo>
                  <a:pt x="0" y="13993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19964" y="2970030"/>
            <a:ext cx="9629881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70A75E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                       </a:t>
            </a:r>
            <a:r>
              <a:rPr lang="en-US" sz="23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(Version 6000.2.8f1)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77681" y="2722379"/>
            <a:ext cx="6886575" cy="124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77681" y="4394148"/>
            <a:ext cx="6886575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Packages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377948"/>
            <a:ext cx="3864683" cy="197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Cinemachine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TextMesh Pro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77681" y="6881638"/>
            <a:ext cx="6886575" cy="178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Project folder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03343" y="666750"/>
            <a:ext cx="17486318" cy="8954755"/>
            <a:chOff x="0" y="0"/>
            <a:chExt cx="23315090" cy="119396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626790" y="-9525"/>
              <a:ext cx="9182100" cy="29728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-240" strike="noStrike" u="none">
                  <a:solidFill>
                    <a:srgbClr val="C9A63C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High-level Architecture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626790" y="3362325"/>
              <a:ext cx="9182100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sz="3199" spc="-95" strike="noStrike" u="none">
                  <a:solidFill>
                    <a:srgbClr val="4A773C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Overview of game architecture and systems structure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4132990" y="2328376"/>
              <a:ext cx="9182100" cy="142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The core functionality is handled by several </a:t>
              </a:r>
              <a:r>
                <a:rPr lang="en-US" b="true" sz="2073">
                  <a:solidFill>
                    <a:srgbClr val="C9A63C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key managers</a:t>
              </a: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, including GameManager, StatsManager, InventoryManager, and ExperienceManager.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132990" y="1089025"/>
              <a:ext cx="9182100" cy="614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sz="2567" spc="-77" strike="noStrike" u="none">
                  <a:solidFill>
                    <a:srgbClr val="C9A63C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Game Managers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132990" y="5909776"/>
              <a:ext cx="9182100" cy="1425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Essential data is represented by ScriptableObjects like SkillSO and ItemSO, defining key </a:t>
              </a:r>
              <a:r>
                <a:rPr lang="en-US" b="true" sz="2073">
                  <a:solidFill>
                    <a:srgbClr val="C9A63C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attributes and behaviors</a:t>
              </a: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 in the game.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132990" y="4670425"/>
              <a:ext cx="9182100" cy="614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sz="2567" spc="-77" strike="noStrike" u="none">
                  <a:solidFill>
                    <a:srgbClr val="C9A63C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Data Components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132990" y="9496256"/>
              <a:ext cx="9182100" cy="1907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The world is dynamically managed through components like SpawnManager and SpawnArea, ensuring </a:t>
              </a:r>
              <a:r>
                <a:rPr lang="en-US" b="true" sz="2073">
                  <a:solidFill>
                    <a:srgbClr val="C9A63C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smooth gameplay experiences</a:t>
              </a:r>
              <a:r>
                <a:rPr lang="en-US" sz="2073">
                  <a:solidFill>
                    <a:srgbClr val="C9A63C"/>
                  </a:solidFill>
                  <a:latin typeface="TT Fors"/>
                  <a:ea typeface="TT Fors"/>
                  <a:cs typeface="TT Fors"/>
                  <a:sym typeface="TT Fors"/>
                </a:rPr>
                <a:t> and environmental interactions.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132990" y="8256905"/>
              <a:ext cx="9182100" cy="614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4"/>
                </a:lnSpc>
                <a:spcBef>
                  <a:spcPct val="0"/>
                </a:spcBef>
              </a:pPr>
              <a:r>
                <a:rPr lang="en-US" sz="2567" spc="-77" strike="noStrike" u="none">
                  <a:solidFill>
                    <a:srgbClr val="C9A63C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World &amp; Spawning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9550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036459" y="9550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072917" y="955040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145912" y="1338695"/>
            <a:ext cx="1241464" cy="797641"/>
          </a:xfrm>
          <a:custGeom>
            <a:avLst/>
            <a:gdLst/>
            <a:ahLst/>
            <a:cxnLst/>
            <a:rect r="r" b="b" t="t" l="l"/>
            <a:pathLst>
              <a:path h="797641" w="1241464">
                <a:moveTo>
                  <a:pt x="0" y="0"/>
                </a:moveTo>
                <a:lnTo>
                  <a:pt x="1241465" y="0"/>
                </a:lnTo>
                <a:lnTo>
                  <a:pt x="1241465" y="797641"/>
                </a:lnTo>
                <a:lnTo>
                  <a:pt x="0" y="797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90826" y="3811973"/>
            <a:ext cx="951637" cy="1053976"/>
          </a:xfrm>
          <a:custGeom>
            <a:avLst/>
            <a:gdLst/>
            <a:ahLst/>
            <a:cxnLst/>
            <a:rect r="r" b="b" t="t" l="l"/>
            <a:pathLst>
              <a:path h="1053976" w="951637">
                <a:moveTo>
                  <a:pt x="0" y="0"/>
                </a:moveTo>
                <a:lnTo>
                  <a:pt x="951637" y="0"/>
                </a:lnTo>
                <a:lnTo>
                  <a:pt x="951637" y="1053976"/>
                </a:lnTo>
                <a:lnTo>
                  <a:pt x="0" y="1053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90826" y="6321794"/>
            <a:ext cx="1385563" cy="1385563"/>
          </a:xfrm>
          <a:custGeom>
            <a:avLst/>
            <a:gdLst/>
            <a:ahLst/>
            <a:cxnLst/>
            <a:rect r="r" b="b" t="t" l="l"/>
            <a:pathLst>
              <a:path h="1385563" w="1385563">
                <a:moveTo>
                  <a:pt x="0" y="0"/>
                </a:moveTo>
                <a:lnTo>
                  <a:pt x="1385563" y="0"/>
                </a:lnTo>
                <a:lnTo>
                  <a:pt x="1385563" y="1385562"/>
                </a:lnTo>
                <a:lnTo>
                  <a:pt x="0" y="13855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22606000" cy="1193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06000" cy="11938000"/>
              <a:chOff x="0" y="0"/>
              <a:chExt cx="5734099" cy="30281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69329" cy="2959540"/>
              </a:xfrm>
              <a:custGeom>
                <a:avLst/>
                <a:gdLst/>
                <a:ahLst/>
                <a:cxnLst/>
                <a:rect r="r" b="b" t="t" l="l"/>
                <a:pathLst>
                  <a:path h="2959540" w="5669329">
                    <a:moveTo>
                      <a:pt x="146050" y="2959540"/>
                    </a:moveTo>
                    <a:lnTo>
                      <a:pt x="5523279" y="2959540"/>
                    </a:lnTo>
                    <a:cubicBezTo>
                      <a:pt x="5603289" y="2959540"/>
                      <a:pt x="5669329" y="2893500"/>
                      <a:pt x="5669329" y="2813490"/>
                    </a:cubicBezTo>
                    <a:lnTo>
                      <a:pt x="5669329" y="146050"/>
                    </a:lnTo>
                    <a:cubicBezTo>
                      <a:pt x="5669329" y="66040"/>
                      <a:pt x="5603289" y="0"/>
                      <a:pt x="552327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813490"/>
                    </a:lnTo>
                    <a:cubicBezTo>
                      <a:pt x="0" y="2894770"/>
                      <a:pt x="66040" y="2959540"/>
                      <a:pt x="146050" y="29595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34099" cy="3028120"/>
              </a:xfrm>
              <a:custGeom>
                <a:avLst/>
                <a:gdLst/>
                <a:ahLst/>
                <a:cxnLst/>
                <a:rect r="r" b="b" t="t" l="l"/>
                <a:pathLst>
                  <a:path h="3028120" w="5734099">
                    <a:moveTo>
                      <a:pt x="5670599" y="74930"/>
                    </a:moveTo>
                    <a:cubicBezTo>
                      <a:pt x="5642659" y="30480"/>
                      <a:pt x="5593129" y="0"/>
                      <a:pt x="553597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826190"/>
                    </a:lnTo>
                    <a:cubicBezTo>
                      <a:pt x="0" y="2878260"/>
                      <a:pt x="25400" y="2923980"/>
                      <a:pt x="63500" y="2953190"/>
                    </a:cubicBezTo>
                    <a:cubicBezTo>
                      <a:pt x="91440" y="2997640"/>
                      <a:pt x="140970" y="3028120"/>
                      <a:pt x="216920" y="3028120"/>
                    </a:cubicBezTo>
                    <a:lnTo>
                      <a:pt x="5575349" y="3028120"/>
                    </a:lnTo>
                    <a:cubicBezTo>
                      <a:pt x="5662979" y="3028120"/>
                      <a:pt x="5734099" y="2957000"/>
                      <a:pt x="5734099" y="2869370"/>
                    </a:cubicBezTo>
                    <a:lnTo>
                      <a:pt x="5734099" y="208926"/>
                    </a:lnTo>
                    <a:cubicBezTo>
                      <a:pt x="5734099" y="149860"/>
                      <a:pt x="5708699" y="104140"/>
                      <a:pt x="5670599" y="74930"/>
                    </a:cubicBezTo>
                    <a:close/>
                    <a:moveTo>
                      <a:pt x="12700" y="28261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535979" y="12700"/>
                    </a:lnTo>
                    <a:cubicBezTo>
                      <a:pt x="5615989" y="12700"/>
                      <a:pt x="5682029" y="78740"/>
                      <a:pt x="5682029" y="158750"/>
                    </a:cubicBezTo>
                    <a:lnTo>
                      <a:pt x="5682029" y="2826190"/>
                    </a:lnTo>
                    <a:cubicBezTo>
                      <a:pt x="5682029" y="2906200"/>
                      <a:pt x="5615989" y="2972240"/>
                      <a:pt x="5535979" y="2972240"/>
                    </a:cubicBezTo>
                    <a:lnTo>
                      <a:pt x="158750" y="2972240"/>
                    </a:lnTo>
                    <a:cubicBezTo>
                      <a:pt x="78740" y="2972240"/>
                      <a:pt x="12700" y="2907470"/>
                      <a:pt x="12700" y="2826190"/>
                    </a:cubicBezTo>
                    <a:close/>
                  </a:path>
                </a:pathLst>
              </a:custGeom>
              <a:solidFill>
                <a:srgbClr val="4CAF5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11300" y="3581400"/>
              <a:ext cx="6159500" cy="4308459"/>
              <a:chOff x="0" y="0"/>
              <a:chExt cx="650279" cy="4548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50279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650279">
                    <a:moveTo>
                      <a:pt x="83794" y="0"/>
                    </a:moveTo>
                    <a:lnTo>
                      <a:pt x="566485" y="0"/>
                    </a:lnTo>
                    <a:cubicBezTo>
                      <a:pt x="588709" y="0"/>
                      <a:pt x="610022" y="8828"/>
                      <a:pt x="625737" y="24543"/>
                    </a:cubicBezTo>
                    <a:cubicBezTo>
                      <a:pt x="641451" y="40257"/>
                      <a:pt x="650279" y="61570"/>
                      <a:pt x="650279" y="83794"/>
                    </a:cubicBezTo>
                    <a:lnTo>
                      <a:pt x="650279" y="371065"/>
                    </a:lnTo>
                    <a:cubicBezTo>
                      <a:pt x="650279" y="393288"/>
                      <a:pt x="641451" y="414602"/>
                      <a:pt x="625737" y="430316"/>
                    </a:cubicBezTo>
                    <a:cubicBezTo>
                      <a:pt x="610022" y="446030"/>
                      <a:pt x="588709" y="454859"/>
                      <a:pt x="566485" y="454859"/>
                    </a:cubicBezTo>
                    <a:lnTo>
                      <a:pt x="83794" y="454859"/>
                    </a:lnTo>
                    <a:cubicBezTo>
                      <a:pt x="61570" y="454859"/>
                      <a:pt x="40257" y="446030"/>
                      <a:pt x="24543" y="430316"/>
                    </a:cubicBezTo>
                    <a:cubicBezTo>
                      <a:pt x="8828" y="414602"/>
                      <a:pt x="0" y="393288"/>
                      <a:pt x="0" y="371065"/>
                    </a:cubicBezTo>
                    <a:lnTo>
                      <a:pt x="0" y="83794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594" t="-44506" r="-26219" b="-24091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8223250" y="3581400"/>
              <a:ext cx="6159500" cy="4308459"/>
              <a:chOff x="0" y="0"/>
              <a:chExt cx="650279" cy="4548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50279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650279">
                    <a:moveTo>
                      <a:pt x="83794" y="0"/>
                    </a:moveTo>
                    <a:lnTo>
                      <a:pt x="566485" y="0"/>
                    </a:lnTo>
                    <a:cubicBezTo>
                      <a:pt x="588709" y="0"/>
                      <a:pt x="610022" y="8828"/>
                      <a:pt x="625737" y="24543"/>
                    </a:cubicBezTo>
                    <a:cubicBezTo>
                      <a:pt x="641451" y="40257"/>
                      <a:pt x="650279" y="61570"/>
                      <a:pt x="650279" y="83794"/>
                    </a:cubicBezTo>
                    <a:lnTo>
                      <a:pt x="650279" y="371065"/>
                    </a:lnTo>
                    <a:cubicBezTo>
                      <a:pt x="650279" y="393288"/>
                      <a:pt x="641451" y="414602"/>
                      <a:pt x="625737" y="430316"/>
                    </a:cubicBezTo>
                    <a:cubicBezTo>
                      <a:pt x="610022" y="446030"/>
                      <a:pt x="588709" y="454859"/>
                      <a:pt x="566485" y="454859"/>
                    </a:cubicBezTo>
                    <a:lnTo>
                      <a:pt x="83794" y="454859"/>
                    </a:lnTo>
                    <a:cubicBezTo>
                      <a:pt x="61570" y="454859"/>
                      <a:pt x="40257" y="446030"/>
                      <a:pt x="24543" y="430316"/>
                    </a:cubicBezTo>
                    <a:cubicBezTo>
                      <a:pt x="8828" y="414602"/>
                      <a:pt x="0" y="393288"/>
                      <a:pt x="0" y="371065"/>
                    </a:cubicBezTo>
                    <a:lnTo>
                      <a:pt x="0" y="83794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4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9964" t="-26037" r="-57380" b="-8535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14931668" y="3581400"/>
              <a:ext cx="6164084" cy="4308459"/>
              <a:chOff x="0" y="0"/>
              <a:chExt cx="650763" cy="45485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50763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650763">
                    <a:moveTo>
                      <a:pt x="83732" y="0"/>
                    </a:moveTo>
                    <a:lnTo>
                      <a:pt x="567032" y="0"/>
                    </a:lnTo>
                    <a:cubicBezTo>
                      <a:pt x="589239" y="0"/>
                      <a:pt x="610536" y="8822"/>
                      <a:pt x="626239" y="24524"/>
                    </a:cubicBezTo>
                    <a:cubicBezTo>
                      <a:pt x="641941" y="40227"/>
                      <a:pt x="650763" y="61525"/>
                      <a:pt x="650763" y="83732"/>
                    </a:cubicBezTo>
                    <a:lnTo>
                      <a:pt x="650763" y="371127"/>
                    </a:lnTo>
                    <a:cubicBezTo>
                      <a:pt x="650763" y="393334"/>
                      <a:pt x="641941" y="414631"/>
                      <a:pt x="626239" y="430334"/>
                    </a:cubicBezTo>
                    <a:cubicBezTo>
                      <a:pt x="610536" y="446037"/>
                      <a:pt x="589239" y="454859"/>
                      <a:pt x="567032" y="454859"/>
                    </a:cubicBezTo>
                    <a:lnTo>
                      <a:pt x="83732" y="454859"/>
                    </a:lnTo>
                    <a:cubicBezTo>
                      <a:pt x="61525" y="454859"/>
                      <a:pt x="40227" y="446037"/>
                      <a:pt x="24524" y="430334"/>
                    </a:cubicBezTo>
                    <a:cubicBezTo>
                      <a:pt x="8822" y="414631"/>
                      <a:pt x="0" y="393334"/>
                      <a:pt x="0" y="371127"/>
                    </a:cubicBezTo>
                    <a:lnTo>
                      <a:pt x="0" y="83732"/>
                    </a:lnTo>
                    <a:cubicBezTo>
                      <a:pt x="0" y="61525"/>
                      <a:pt x="8822" y="40227"/>
                      <a:pt x="24524" y="24524"/>
                    </a:cubicBezTo>
                    <a:cubicBezTo>
                      <a:pt x="40227" y="8822"/>
                      <a:pt x="61525" y="0"/>
                      <a:pt x="83732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6989" t="-1580" r="-22980" b="-66074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11300" y="8884285"/>
              <a:ext cx="6159500" cy="106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CAF50"/>
                  </a:solidFill>
                  <a:latin typeface="Codec Pro"/>
                  <a:ea typeface="Codec Pro"/>
                  <a:cs typeface="Codec Pro"/>
                  <a:sym typeface="Codec Pro"/>
                </a:rPr>
                <a:t>Rigidbody2D moves based on input directions.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11300" y="8289925"/>
              <a:ext cx="61595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CAF5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Player Movement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223250" y="8884285"/>
              <a:ext cx="5972338" cy="106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CAF50"/>
                  </a:solidFill>
                  <a:latin typeface="Codec Pro"/>
                  <a:ea typeface="Codec Pro"/>
                  <a:cs typeface="Codec Pro"/>
                  <a:sym typeface="Codec Pro"/>
                </a:rPr>
                <a:t>Character reacts to external forces affecting movement.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223250" y="8289925"/>
              <a:ext cx="5972338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CAF5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Knockback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4935200" y="8884285"/>
              <a:ext cx="6160551" cy="106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CAF50"/>
                  </a:solidFill>
                  <a:latin typeface="Codec Pro"/>
                  <a:ea typeface="Codec Pro"/>
                  <a:cs typeface="Codec Pro"/>
                  <a:sym typeface="Codec Pro"/>
                </a:rPr>
                <a:t>Transitioning between elevation levels using triggers.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935200" y="8289925"/>
              <a:ext cx="6160551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CAF50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Elevation Control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17700" y="1136650"/>
              <a:ext cx="187706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BFA735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Movement &amp; Elevation Mechanics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22606000" cy="1193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06000" cy="11938000"/>
              <a:chOff x="0" y="0"/>
              <a:chExt cx="5734099" cy="30281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69329" cy="2959540"/>
              </a:xfrm>
              <a:custGeom>
                <a:avLst/>
                <a:gdLst/>
                <a:ahLst/>
                <a:cxnLst/>
                <a:rect r="r" b="b" t="t" l="l"/>
                <a:pathLst>
                  <a:path h="2959540" w="5669329">
                    <a:moveTo>
                      <a:pt x="146050" y="2959540"/>
                    </a:moveTo>
                    <a:lnTo>
                      <a:pt x="5523279" y="2959540"/>
                    </a:lnTo>
                    <a:cubicBezTo>
                      <a:pt x="5603289" y="2959540"/>
                      <a:pt x="5669329" y="2893500"/>
                      <a:pt x="5669329" y="2813490"/>
                    </a:cubicBezTo>
                    <a:lnTo>
                      <a:pt x="5669329" y="146050"/>
                    </a:lnTo>
                    <a:cubicBezTo>
                      <a:pt x="5669329" y="66040"/>
                      <a:pt x="5603289" y="0"/>
                      <a:pt x="552327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813490"/>
                    </a:lnTo>
                    <a:cubicBezTo>
                      <a:pt x="0" y="2894770"/>
                      <a:pt x="66040" y="2959540"/>
                      <a:pt x="146050" y="29595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34099" cy="3028120"/>
              </a:xfrm>
              <a:custGeom>
                <a:avLst/>
                <a:gdLst/>
                <a:ahLst/>
                <a:cxnLst/>
                <a:rect r="r" b="b" t="t" l="l"/>
                <a:pathLst>
                  <a:path h="3028120" w="5734099">
                    <a:moveTo>
                      <a:pt x="5670599" y="74930"/>
                    </a:moveTo>
                    <a:cubicBezTo>
                      <a:pt x="5642659" y="30480"/>
                      <a:pt x="5593129" y="0"/>
                      <a:pt x="553597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826190"/>
                    </a:lnTo>
                    <a:cubicBezTo>
                      <a:pt x="0" y="2878260"/>
                      <a:pt x="25400" y="2923980"/>
                      <a:pt x="63500" y="2953190"/>
                    </a:cubicBezTo>
                    <a:cubicBezTo>
                      <a:pt x="91440" y="2997640"/>
                      <a:pt x="140970" y="3028120"/>
                      <a:pt x="216920" y="3028120"/>
                    </a:cubicBezTo>
                    <a:lnTo>
                      <a:pt x="5575349" y="3028120"/>
                    </a:lnTo>
                    <a:cubicBezTo>
                      <a:pt x="5662979" y="3028120"/>
                      <a:pt x="5734099" y="2957000"/>
                      <a:pt x="5734099" y="2869370"/>
                    </a:cubicBezTo>
                    <a:lnTo>
                      <a:pt x="5734099" y="208926"/>
                    </a:lnTo>
                    <a:cubicBezTo>
                      <a:pt x="5734099" y="149860"/>
                      <a:pt x="5708699" y="104140"/>
                      <a:pt x="5670599" y="74930"/>
                    </a:cubicBezTo>
                    <a:close/>
                    <a:moveTo>
                      <a:pt x="12700" y="28261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535979" y="12700"/>
                    </a:lnTo>
                    <a:cubicBezTo>
                      <a:pt x="5615989" y="12700"/>
                      <a:pt x="5682029" y="78740"/>
                      <a:pt x="5682029" y="158750"/>
                    </a:cubicBezTo>
                    <a:lnTo>
                      <a:pt x="5682029" y="2826190"/>
                    </a:lnTo>
                    <a:cubicBezTo>
                      <a:pt x="5682029" y="2906200"/>
                      <a:pt x="5615989" y="2972240"/>
                      <a:pt x="5535979" y="2972240"/>
                    </a:cubicBezTo>
                    <a:lnTo>
                      <a:pt x="158750" y="2972240"/>
                    </a:lnTo>
                    <a:cubicBezTo>
                      <a:pt x="78740" y="2972240"/>
                      <a:pt x="12700" y="2907470"/>
                      <a:pt x="12700" y="2826190"/>
                    </a:cubicBezTo>
                    <a:close/>
                  </a:path>
                </a:pathLst>
              </a:custGeom>
              <a:solidFill>
                <a:srgbClr val="4A773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11300" y="3581400"/>
              <a:ext cx="9588500" cy="4308459"/>
              <a:chOff x="0" y="0"/>
              <a:chExt cx="1012290" cy="4548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12290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1012290">
                    <a:moveTo>
                      <a:pt x="53828" y="0"/>
                    </a:moveTo>
                    <a:lnTo>
                      <a:pt x="958463" y="0"/>
                    </a:lnTo>
                    <a:cubicBezTo>
                      <a:pt x="988191" y="0"/>
                      <a:pt x="1012290" y="24100"/>
                      <a:pt x="1012290" y="53828"/>
                    </a:cubicBezTo>
                    <a:lnTo>
                      <a:pt x="1012290" y="401031"/>
                    </a:lnTo>
                    <a:cubicBezTo>
                      <a:pt x="1012290" y="430759"/>
                      <a:pt x="988191" y="454859"/>
                      <a:pt x="958463" y="454859"/>
                    </a:cubicBezTo>
                    <a:lnTo>
                      <a:pt x="53828" y="454859"/>
                    </a:lnTo>
                    <a:cubicBezTo>
                      <a:pt x="24100" y="454859"/>
                      <a:pt x="0" y="430759"/>
                      <a:pt x="0" y="401031"/>
                    </a:cubicBezTo>
                    <a:lnTo>
                      <a:pt x="0" y="53828"/>
                    </a:lnTo>
                    <a:cubicBezTo>
                      <a:pt x="0" y="24100"/>
                      <a:pt x="24100" y="0"/>
                      <a:pt x="53828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8960" t="-159600" r="-76232" b="-141490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1506200" y="3581400"/>
              <a:ext cx="9588500" cy="4308459"/>
              <a:chOff x="0" y="0"/>
              <a:chExt cx="1012290" cy="4548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12290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1012290">
                    <a:moveTo>
                      <a:pt x="53828" y="0"/>
                    </a:moveTo>
                    <a:lnTo>
                      <a:pt x="958463" y="0"/>
                    </a:lnTo>
                    <a:cubicBezTo>
                      <a:pt x="988191" y="0"/>
                      <a:pt x="1012290" y="24100"/>
                      <a:pt x="1012290" y="53828"/>
                    </a:cubicBezTo>
                    <a:lnTo>
                      <a:pt x="1012290" y="401031"/>
                    </a:lnTo>
                    <a:cubicBezTo>
                      <a:pt x="1012290" y="430759"/>
                      <a:pt x="988191" y="454859"/>
                      <a:pt x="958463" y="454859"/>
                    </a:cubicBezTo>
                    <a:lnTo>
                      <a:pt x="53828" y="454859"/>
                    </a:lnTo>
                    <a:cubicBezTo>
                      <a:pt x="24100" y="454859"/>
                      <a:pt x="0" y="430759"/>
                      <a:pt x="0" y="401031"/>
                    </a:cubicBezTo>
                    <a:lnTo>
                      <a:pt x="0" y="53828"/>
                    </a:lnTo>
                    <a:cubicBezTo>
                      <a:pt x="0" y="24100"/>
                      <a:pt x="24100" y="0"/>
                      <a:pt x="53828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6882" t="-137229" r="-63296" b="-117237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17700" y="1136650"/>
              <a:ext cx="187706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Combat Systems Explained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59199" y="6934200"/>
            <a:ext cx="6815006" cy="805829"/>
            <a:chOff x="0" y="0"/>
            <a:chExt cx="9086675" cy="107443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527703"/>
              <a:ext cx="908667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Utilizes launch points and </a:t>
              </a:r>
              <a:r>
                <a:rPr lang="en-US" b="true" sz="2400">
                  <a:solidFill>
                    <a:srgbClr val="4A773C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Arrow physics</a:t>
              </a: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9086675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Ranged Combat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52112" y="6934200"/>
            <a:ext cx="6815006" cy="796304"/>
            <a:chOff x="0" y="0"/>
            <a:chExt cx="9086675" cy="106173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15003"/>
              <a:ext cx="908667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Uses OverlapCircleAll for hit detecti</a:t>
              </a: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o</a:t>
              </a: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n.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908667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Melee</a:t>
              </a: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 Combat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22606000" cy="1193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06000" cy="11938000"/>
              <a:chOff x="0" y="0"/>
              <a:chExt cx="5734099" cy="30281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69329" cy="2959540"/>
              </a:xfrm>
              <a:custGeom>
                <a:avLst/>
                <a:gdLst/>
                <a:ahLst/>
                <a:cxnLst/>
                <a:rect r="r" b="b" t="t" l="l"/>
                <a:pathLst>
                  <a:path h="2959540" w="5669329">
                    <a:moveTo>
                      <a:pt x="146050" y="2959540"/>
                    </a:moveTo>
                    <a:lnTo>
                      <a:pt x="5523279" y="2959540"/>
                    </a:lnTo>
                    <a:cubicBezTo>
                      <a:pt x="5603289" y="2959540"/>
                      <a:pt x="5669329" y="2893500"/>
                      <a:pt x="5669329" y="2813490"/>
                    </a:cubicBezTo>
                    <a:lnTo>
                      <a:pt x="5669329" y="146050"/>
                    </a:lnTo>
                    <a:cubicBezTo>
                      <a:pt x="5669329" y="66040"/>
                      <a:pt x="5603289" y="0"/>
                      <a:pt x="552327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813490"/>
                    </a:lnTo>
                    <a:cubicBezTo>
                      <a:pt x="0" y="2894770"/>
                      <a:pt x="66040" y="2959540"/>
                      <a:pt x="146050" y="29595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34099" cy="3028120"/>
              </a:xfrm>
              <a:custGeom>
                <a:avLst/>
                <a:gdLst/>
                <a:ahLst/>
                <a:cxnLst/>
                <a:rect r="r" b="b" t="t" l="l"/>
                <a:pathLst>
                  <a:path h="3028120" w="5734099">
                    <a:moveTo>
                      <a:pt x="5670599" y="74930"/>
                    </a:moveTo>
                    <a:cubicBezTo>
                      <a:pt x="5642659" y="30480"/>
                      <a:pt x="5593129" y="0"/>
                      <a:pt x="553597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826190"/>
                    </a:lnTo>
                    <a:cubicBezTo>
                      <a:pt x="0" y="2878260"/>
                      <a:pt x="25400" y="2923980"/>
                      <a:pt x="63500" y="2953190"/>
                    </a:cubicBezTo>
                    <a:cubicBezTo>
                      <a:pt x="91440" y="2997640"/>
                      <a:pt x="140970" y="3028120"/>
                      <a:pt x="216920" y="3028120"/>
                    </a:cubicBezTo>
                    <a:lnTo>
                      <a:pt x="5575349" y="3028120"/>
                    </a:lnTo>
                    <a:cubicBezTo>
                      <a:pt x="5662979" y="3028120"/>
                      <a:pt x="5734099" y="2957000"/>
                      <a:pt x="5734099" y="2869370"/>
                    </a:cubicBezTo>
                    <a:lnTo>
                      <a:pt x="5734099" y="208926"/>
                    </a:lnTo>
                    <a:cubicBezTo>
                      <a:pt x="5734099" y="149860"/>
                      <a:pt x="5708699" y="104140"/>
                      <a:pt x="5670599" y="74930"/>
                    </a:cubicBezTo>
                    <a:close/>
                    <a:moveTo>
                      <a:pt x="12700" y="28261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535979" y="12700"/>
                    </a:lnTo>
                    <a:cubicBezTo>
                      <a:pt x="5615989" y="12700"/>
                      <a:pt x="5682029" y="78740"/>
                      <a:pt x="5682029" y="158750"/>
                    </a:cubicBezTo>
                    <a:lnTo>
                      <a:pt x="5682029" y="2826190"/>
                    </a:lnTo>
                    <a:cubicBezTo>
                      <a:pt x="5682029" y="2906200"/>
                      <a:pt x="5615989" y="2972240"/>
                      <a:pt x="5535979" y="2972240"/>
                    </a:cubicBezTo>
                    <a:lnTo>
                      <a:pt x="158750" y="2972240"/>
                    </a:lnTo>
                    <a:cubicBezTo>
                      <a:pt x="78740" y="2972240"/>
                      <a:pt x="12700" y="2907470"/>
                      <a:pt x="12700" y="2826190"/>
                    </a:cubicBezTo>
                    <a:close/>
                  </a:path>
                </a:pathLst>
              </a:custGeom>
              <a:solidFill>
                <a:srgbClr val="4CAF5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17650" y="3472434"/>
              <a:ext cx="6159500" cy="4308459"/>
              <a:chOff x="0" y="0"/>
              <a:chExt cx="650279" cy="4548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50279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650279">
                    <a:moveTo>
                      <a:pt x="83794" y="0"/>
                    </a:moveTo>
                    <a:lnTo>
                      <a:pt x="566485" y="0"/>
                    </a:lnTo>
                    <a:cubicBezTo>
                      <a:pt x="588709" y="0"/>
                      <a:pt x="610022" y="8828"/>
                      <a:pt x="625737" y="24543"/>
                    </a:cubicBezTo>
                    <a:cubicBezTo>
                      <a:pt x="641451" y="40257"/>
                      <a:pt x="650279" y="61570"/>
                      <a:pt x="650279" y="83794"/>
                    </a:cubicBezTo>
                    <a:lnTo>
                      <a:pt x="650279" y="371065"/>
                    </a:lnTo>
                    <a:cubicBezTo>
                      <a:pt x="650279" y="393288"/>
                      <a:pt x="641451" y="414602"/>
                      <a:pt x="625737" y="430316"/>
                    </a:cubicBezTo>
                    <a:cubicBezTo>
                      <a:pt x="610022" y="446030"/>
                      <a:pt x="588709" y="454859"/>
                      <a:pt x="566485" y="454859"/>
                    </a:cubicBezTo>
                    <a:lnTo>
                      <a:pt x="83794" y="454859"/>
                    </a:lnTo>
                    <a:cubicBezTo>
                      <a:pt x="61570" y="454859"/>
                      <a:pt x="40257" y="446030"/>
                      <a:pt x="24543" y="430316"/>
                    </a:cubicBezTo>
                    <a:cubicBezTo>
                      <a:pt x="8828" y="414602"/>
                      <a:pt x="0" y="393288"/>
                      <a:pt x="0" y="371065"/>
                    </a:cubicBezTo>
                    <a:lnTo>
                      <a:pt x="0" y="83794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2491" t="-17136" r="-10614" b="-66179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8223250" y="3581400"/>
              <a:ext cx="6159500" cy="4308459"/>
              <a:chOff x="0" y="0"/>
              <a:chExt cx="650279" cy="4548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50279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650279">
                    <a:moveTo>
                      <a:pt x="83794" y="0"/>
                    </a:moveTo>
                    <a:lnTo>
                      <a:pt x="566485" y="0"/>
                    </a:lnTo>
                    <a:cubicBezTo>
                      <a:pt x="588709" y="0"/>
                      <a:pt x="610022" y="8828"/>
                      <a:pt x="625737" y="24543"/>
                    </a:cubicBezTo>
                    <a:cubicBezTo>
                      <a:pt x="641451" y="40257"/>
                      <a:pt x="650279" y="61570"/>
                      <a:pt x="650279" y="83794"/>
                    </a:cubicBezTo>
                    <a:lnTo>
                      <a:pt x="650279" y="371065"/>
                    </a:lnTo>
                    <a:cubicBezTo>
                      <a:pt x="650279" y="393288"/>
                      <a:pt x="641451" y="414602"/>
                      <a:pt x="625737" y="430316"/>
                    </a:cubicBezTo>
                    <a:cubicBezTo>
                      <a:pt x="610022" y="446030"/>
                      <a:pt x="588709" y="454859"/>
                      <a:pt x="566485" y="454859"/>
                    </a:cubicBezTo>
                    <a:lnTo>
                      <a:pt x="83794" y="454859"/>
                    </a:lnTo>
                    <a:cubicBezTo>
                      <a:pt x="61570" y="454859"/>
                      <a:pt x="40257" y="446030"/>
                      <a:pt x="24543" y="430316"/>
                    </a:cubicBezTo>
                    <a:cubicBezTo>
                      <a:pt x="8828" y="414602"/>
                      <a:pt x="0" y="393288"/>
                      <a:pt x="0" y="371065"/>
                    </a:cubicBezTo>
                    <a:lnTo>
                      <a:pt x="0" y="83794"/>
                    </a:lnTo>
                    <a:cubicBezTo>
                      <a:pt x="0" y="61570"/>
                      <a:pt x="8828" y="40257"/>
                      <a:pt x="24543" y="24543"/>
                    </a:cubicBezTo>
                    <a:cubicBezTo>
                      <a:pt x="40257" y="8828"/>
                      <a:pt x="61570" y="0"/>
                      <a:pt x="83794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664" t="-18401" r="-10835" b="-64189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</p:grpSp>
      <p:grpSp>
        <p:nvGrpSpPr>
          <p:cNvPr name="Group 10" id="10"/>
          <p:cNvGrpSpPr/>
          <p:nvPr/>
        </p:nvGrpSpPr>
        <p:grpSpPr>
          <a:xfrm rot="0">
            <a:off x="11865501" y="3352800"/>
            <a:ext cx="4623063" cy="3231344"/>
            <a:chOff x="0" y="0"/>
            <a:chExt cx="650763" cy="4548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50763" cy="454859"/>
            </a:xfrm>
            <a:custGeom>
              <a:avLst/>
              <a:gdLst/>
              <a:ahLst/>
              <a:cxnLst/>
              <a:rect r="r" b="b" t="t" l="l"/>
              <a:pathLst>
                <a:path h="454859" w="650763">
                  <a:moveTo>
                    <a:pt x="83732" y="0"/>
                  </a:moveTo>
                  <a:lnTo>
                    <a:pt x="567032" y="0"/>
                  </a:lnTo>
                  <a:cubicBezTo>
                    <a:pt x="589239" y="0"/>
                    <a:pt x="610536" y="8822"/>
                    <a:pt x="626239" y="24524"/>
                  </a:cubicBezTo>
                  <a:cubicBezTo>
                    <a:pt x="641941" y="40227"/>
                    <a:pt x="650763" y="61525"/>
                    <a:pt x="650763" y="83732"/>
                  </a:cubicBezTo>
                  <a:lnTo>
                    <a:pt x="650763" y="371127"/>
                  </a:lnTo>
                  <a:cubicBezTo>
                    <a:pt x="650763" y="393334"/>
                    <a:pt x="641941" y="414631"/>
                    <a:pt x="626239" y="430334"/>
                  </a:cubicBezTo>
                  <a:cubicBezTo>
                    <a:pt x="610536" y="446037"/>
                    <a:pt x="589239" y="454859"/>
                    <a:pt x="567032" y="454859"/>
                  </a:cubicBezTo>
                  <a:lnTo>
                    <a:pt x="83732" y="454859"/>
                  </a:lnTo>
                  <a:cubicBezTo>
                    <a:pt x="61525" y="454859"/>
                    <a:pt x="40227" y="446037"/>
                    <a:pt x="24524" y="430334"/>
                  </a:cubicBezTo>
                  <a:cubicBezTo>
                    <a:pt x="8822" y="414631"/>
                    <a:pt x="0" y="393334"/>
                    <a:pt x="0" y="371127"/>
                  </a:cubicBezTo>
                  <a:lnTo>
                    <a:pt x="0" y="83732"/>
                  </a:lnTo>
                  <a:cubicBezTo>
                    <a:pt x="0" y="61525"/>
                    <a:pt x="8822" y="40227"/>
                    <a:pt x="24524" y="24524"/>
                  </a:cubicBezTo>
                  <a:cubicBezTo>
                    <a:pt x="40227" y="8822"/>
                    <a:pt x="61525" y="0"/>
                    <a:pt x="83732" y="0"/>
                  </a:cubicBezTo>
                  <a:close/>
                </a:path>
              </a:pathLst>
            </a:custGeom>
            <a:blipFill>
              <a:blip r:embed="rId4"/>
              <a:stretch>
                <a:fillRect l="-26516" t="-45802" r="-54877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800225" y="6867525"/>
            <a:ext cx="461962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Movement &amp; states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4188" y="6867525"/>
            <a:ext cx="4479254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Attack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8150" y="6867525"/>
            <a:ext cx="4620413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Damage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5025" y="1504950"/>
            <a:ext cx="140779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BFA735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Enemy Behavior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4CAF5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4988" y="3271076"/>
            <a:ext cx="4619625" cy="3231344"/>
            <a:chOff x="0" y="0"/>
            <a:chExt cx="650279" cy="454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50279" cy="454859"/>
            </a:xfrm>
            <a:custGeom>
              <a:avLst/>
              <a:gdLst/>
              <a:ahLst/>
              <a:cxnLst/>
              <a:rect r="r" b="b" t="t" l="l"/>
              <a:pathLst>
                <a:path h="454859" w="650279">
                  <a:moveTo>
                    <a:pt x="83794" y="0"/>
                  </a:moveTo>
                  <a:lnTo>
                    <a:pt x="566485" y="0"/>
                  </a:lnTo>
                  <a:cubicBezTo>
                    <a:pt x="588709" y="0"/>
                    <a:pt x="610022" y="8828"/>
                    <a:pt x="625737" y="24543"/>
                  </a:cubicBezTo>
                  <a:cubicBezTo>
                    <a:pt x="641451" y="40257"/>
                    <a:pt x="650279" y="61570"/>
                    <a:pt x="650279" y="83794"/>
                  </a:cubicBezTo>
                  <a:lnTo>
                    <a:pt x="650279" y="371065"/>
                  </a:lnTo>
                  <a:cubicBezTo>
                    <a:pt x="650279" y="393288"/>
                    <a:pt x="641451" y="414602"/>
                    <a:pt x="625737" y="430316"/>
                  </a:cubicBezTo>
                  <a:cubicBezTo>
                    <a:pt x="610022" y="446030"/>
                    <a:pt x="588709" y="454859"/>
                    <a:pt x="566485" y="454859"/>
                  </a:cubicBezTo>
                  <a:lnTo>
                    <a:pt x="83794" y="454859"/>
                  </a:lnTo>
                  <a:cubicBezTo>
                    <a:pt x="61570" y="454859"/>
                    <a:pt x="40257" y="446030"/>
                    <a:pt x="24543" y="430316"/>
                  </a:cubicBezTo>
                  <a:cubicBezTo>
                    <a:pt x="8828" y="414602"/>
                    <a:pt x="0" y="393288"/>
                    <a:pt x="0" y="371065"/>
                  </a:cubicBezTo>
                  <a:lnTo>
                    <a:pt x="0" y="83794"/>
                  </a:lnTo>
                  <a:cubicBezTo>
                    <a:pt x="0" y="61570"/>
                    <a:pt x="8828" y="40257"/>
                    <a:pt x="24543" y="24543"/>
                  </a:cubicBezTo>
                  <a:cubicBezTo>
                    <a:pt x="40257" y="8828"/>
                    <a:pt x="61570" y="0"/>
                    <a:pt x="8379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740" r="0" b="-74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834188" y="3352800"/>
            <a:ext cx="4619625" cy="3231344"/>
            <a:chOff x="0" y="0"/>
            <a:chExt cx="650279" cy="454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0279" cy="454859"/>
            </a:xfrm>
            <a:custGeom>
              <a:avLst/>
              <a:gdLst/>
              <a:ahLst/>
              <a:cxnLst/>
              <a:rect r="r" b="b" t="t" l="l"/>
              <a:pathLst>
                <a:path h="454859" w="650279">
                  <a:moveTo>
                    <a:pt x="83794" y="0"/>
                  </a:moveTo>
                  <a:lnTo>
                    <a:pt x="566485" y="0"/>
                  </a:lnTo>
                  <a:cubicBezTo>
                    <a:pt x="588709" y="0"/>
                    <a:pt x="610022" y="8828"/>
                    <a:pt x="625737" y="24543"/>
                  </a:cubicBezTo>
                  <a:cubicBezTo>
                    <a:pt x="641451" y="40257"/>
                    <a:pt x="650279" y="61570"/>
                    <a:pt x="650279" y="83794"/>
                  </a:cubicBezTo>
                  <a:lnTo>
                    <a:pt x="650279" y="371065"/>
                  </a:lnTo>
                  <a:cubicBezTo>
                    <a:pt x="650279" y="393288"/>
                    <a:pt x="641451" y="414602"/>
                    <a:pt x="625737" y="430316"/>
                  </a:cubicBezTo>
                  <a:cubicBezTo>
                    <a:pt x="610022" y="446030"/>
                    <a:pt x="588709" y="454859"/>
                    <a:pt x="566485" y="454859"/>
                  </a:cubicBezTo>
                  <a:lnTo>
                    <a:pt x="83794" y="454859"/>
                  </a:lnTo>
                  <a:cubicBezTo>
                    <a:pt x="61570" y="454859"/>
                    <a:pt x="40257" y="446030"/>
                    <a:pt x="24543" y="430316"/>
                  </a:cubicBezTo>
                  <a:cubicBezTo>
                    <a:pt x="8828" y="414602"/>
                    <a:pt x="0" y="393288"/>
                    <a:pt x="0" y="371065"/>
                  </a:cubicBezTo>
                  <a:lnTo>
                    <a:pt x="0" y="83794"/>
                  </a:lnTo>
                  <a:cubicBezTo>
                    <a:pt x="0" y="61570"/>
                    <a:pt x="8828" y="40257"/>
                    <a:pt x="24543" y="24543"/>
                  </a:cubicBezTo>
                  <a:cubicBezTo>
                    <a:pt x="40257" y="8828"/>
                    <a:pt x="61570" y="0"/>
                    <a:pt x="83794" y="0"/>
                  </a:cubicBezTo>
                  <a:close/>
                </a:path>
              </a:pathLst>
            </a:custGeom>
            <a:blipFill>
              <a:blip r:embed="rId3"/>
              <a:stretch>
                <a:fillRect l="-13951" t="-34144" r="-6792" b="-10425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865501" y="3352800"/>
            <a:ext cx="4623063" cy="3231344"/>
            <a:chOff x="0" y="0"/>
            <a:chExt cx="650763" cy="4548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763" cy="454859"/>
            </a:xfrm>
            <a:custGeom>
              <a:avLst/>
              <a:gdLst/>
              <a:ahLst/>
              <a:cxnLst/>
              <a:rect r="r" b="b" t="t" l="l"/>
              <a:pathLst>
                <a:path h="454859" w="650763">
                  <a:moveTo>
                    <a:pt x="83732" y="0"/>
                  </a:moveTo>
                  <a:lnTo>
                    <a:pt x="567032" y="0"/>
                  </a:lnTo>
                  <a:cubicBezTo>
                    <a:pt x="589239" y="0"/>
                    <a:pt x="610536" y="8822"/>
                    <a:pt x="626239" y="24524"/>
                  </a:cubicBezTo>
                  <a:cubicBezTo>
                    <a:pt x="641941" y="40227"/>
                    <a:pt x="650763" y="61525"/>
                    <a:pt x="650763" y="83732"/>
                  </a:cubicBezTo>
                  <a:lnTo>
                    <a:pt x="650763" y="371127"/>
                  </a:lnTo>
                  <a:cubicBezTo>
                    <a:pt x="650763" y="393334"/>
                    <a:pt x="641941" y="414631"/>
                    <a:pt x="626239" y="430334"/>
                  </a:cubicBezTo>
                  <a:cubicBezTo>
                    <a:pt x="610536" y="446037"/>
                    <a:pt x="589239" y="454859"/>
                    <a:pt x="567032" y="454859"/>
                  </a:cubicBezTo>
                  <a:lnTo>
                    <a:pt x="83732" y="454859"/>
                  </a:lnTo>
                  <a:cubicBezTo>
                    <a:pt x="61525" y="454859"/>
                    <a:pt x="40227" y="446037"/>
                    <a:pt x="24524" y="430334"/>
                  </a:cubicBezTo>
                  <a:cubicBezTo>
                    <a:pt x="8822" y="414631"/>
                    <a:pt x="0" y="393334"/>
                    <a:pt x="0" y="371127"/>
                  </a:cubicBezTo>
                  <a:lnTo>
                    <a:pt x="0" y="83732"/>
                  </a:lnTo>
                  <a:cubicBezTo>
                    <a:pt x="0" y="61525"/>
                    <a:pt x="8822" y="40227"/>
                    <a:pt x="24524" y="24524"/>
                  </a:cubicBezTo>
                  <a:cubicBezTo>
                    <a:pt x="40227" y="8822"/>
                    <a:pt x="61525" y="0"/>
                    <a:pt x="83732" y="0"/>
                  </a:cubicBezTo>
                  <a:close/>
                </a:path>
              </a:pathLst>
            </a:custGeom>
            <a:blipFill>
              <a:blip r:embed="rId4"/>
              <a:stretch>
                <a:fillRect l="-18110" t="0" r="-18110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257425" y="1657350"/>
            <a:ext cx="140779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BFA735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Progression &amp; Skills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52625" y="7019925"/>
            <a:ext cx="461962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Experience Manager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34188" y="7019925"/>
            <a:ext cx="461962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Skill Tree Manager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68938" y="7019925"/>
            <a:ext cx="461962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CAF50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Point Allocation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150" y="819150"/>
            <a:ext cx="16954500" cy="8953500"/>
            <a:chOff x="0" y="0"/>
            <a:chExt cx="22606000" cy="1193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06000" cy="11938000"/>
              <a:chOff x="0" y="0"/>
              <a:chExt cx="5734099" cy="30281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69329" cy="2959540"/>
              </a:xfrm>
              <a:custGeom>
                <a:avLst/>
                <a:gdLst/>
                <a:ahLst/>
                <a:cxnLst/>
                <a:rect r="r" b="b" t="t" l="l"/>
                <a:pathLst>
                  <a:path h="2959540" w="5669329">
                    <a:moveTo>
                      <a:pt x="146050" y="2959540"/>
                    </a:moveTo>
                    <a:lnTo>
                      <a:pt x="5523279" y="2959540"/>
                    </a:lnTo>
                    <a:cubicBezTo>
                      <a:pt x="5603289" y="2959540"/>
                      <a:pt x="5669329" y="2893500"/>
                      <a:pt x="5669329" y="2813490"/>
                    </a:cubicBezTo>
                    <a:lnTo>
                      <a:pt x="5669329" y="146050"/>
                    </a:lnTo>
                    <a:cubicBezTo>
                      <a:pt x="5669329" y="66040"/>
                      <a:pt x="5603289" y="0"/>
                      <a:pt x="552327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813490"/>
                    </a:lnTo>
                    <a:cubicBezTo>
                      <a:pt x="0" y="2894770"/>
                      <a:pt x="66040" y="2959540"/>
                      <a:pt x="146050" y="29595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34099" cy="3028120"/>
              </a:xfrm>
              <a:custGeom>
                <a:avLst/>
                <a:gdLst/>
                <a:ahLst/>
                <a:cxnLst/>
                <a:rect r="r" b="b" t="t" l="l"/>
                <a:pathLst>
                  <a:path h="3028120" w="5734099">
                    <a:moveTo>
                      <a:pt x="5670599" y="74930"/>
                    </a:moveTo>
                    <a:cubicBezTo>
                      <a:pt x="5642659" y="30480"/>
                      <a:pt x="5593129" y="0"/>
                      <a:pt x="553597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826190"/>
                    </a:lnTo>
                    <a:cubicBezTo>
                      <a:pt x="0" y="2878260"/>
                      <a:pt x="25400" y="2923980"/>
                      <a:pt x="63500" y="2953190"/>
                    </a:cubicBezTo>
                    <a:cubicBezTo>
                      <a:pt x="91440" y="2997640"/>
                      <a:pt x="140970" y="3028120"/>
                      <a:pt x="216920" y="3028120"/>
                    </a:cubicBezTo>
                    <a:lnTo>
                      <a:pt x="5575349" y="3028120"/>
                    </a:lnTo>
                    <a:cubicBezTo>
                      <a:pt x="5662979" y="3028120"/>
                      <a:pt x="5734099" y="2957000"/>
                      <a:pt x="5734099" y="2869370"/>
                    </a:cubicBezTo>
                    <a:lnTo>
                      <a:pt x="5734099" y="208926"/>
                    </a:lnTo>
                    <a:cubicBezTo>
                      <a:pt x="5734099" y="149860"/>
                      <a:pt x="5708699" y="104140"/>
                      <a:pt x="5670599" y="74930"/>
                    </a:cubicBezTo>
                    <a:close/>
                    <a:moveTo>
                      <a:pt x="12700" y="28261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535979" y="12700"/>
                    </a:lnTo>
                    <a:cubicBezTo>
                      <a:pt x="5615989" y="12700"/>
                      <a:pt x="5682029" y="78740"/>
                      <a:pt x="5682029" y="158750"/>
                    </a:cubicBezTo>
                    <a:lnTo>
                      <a:pt x="5682029" y="2826190"/>
                    </a:lnTo>
                    <a:cubicBezTo>
                      <a:pt x="5682029" y="2906200"/>
                      <a:pt x="5615989" y="2972240"/>
                      <a:pt x="5535979" y="2972240"/>
                    </a:cubicBezTo>
                    <a:lnTo>
                      <a:pt x="158750" y="2972240"/>
                    </a:lnTo>
                    <a:cubicBezTo>
                      <a:pt x="78740" y="2972240"/>
                      <a:pt x="12700" y="2907470"/>
                      <a:pt x="12700" y="2826190"/>
                    </a:cubicBezTo>
                    <a:close/>
                  </a:path>
                </a:pathLst>
              </a:custGeom>
              <a:solidFill>
                <a:srgbClr val="4A773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11300" y="3581400"/>
              <a:ext cx="9588500" cy="4308459"/>
              <a:chOff x="0" y="0"/>
              <a:chExt cx="1012290" cy="4548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12290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1012290">
                    <a:moveTo>
                      <a:pt x="53828" y="0"/>
                    </a:moveTo>
                    <a:lnTo>
                      <a:pt x="958463" y="0"/>
                    </a:lnTo>
                    <a:cubicBezTo>
                      <a:pt x="988191" y="0"/>
                      <a:pt x="1012290" y="24100"/>
                      <a:pt x="1012290" y="53828"/>
                    </a:cubicBezTo>
                    <a:lnTo>
                      <a:pt x="1012290" y="401031"/>
                    </a:lnTo>
                    <a:cubicBezTo>
                      <a:pt x="1012290" y="430759"/>
                      <a:pt x="988191" y="454859"/>
                      <a:pt x="958463" y="454859"/>
                    </a:cubicBezTo>
                    <a:lnTo>
                      <a:pt x="53828" y="454859"/>
                    </a:lnTo>
                    <a:cubicBezTo>
                      <a:pt x="24100" y="454859"/>
                      <a:pt x="0" y="430759"/>
                      <a:pt x="0" y="401031"/>
                    </a:cubicBezTo>
                    <a:lnTo>
                      <a:pt x="0" y="53828"/>
                    </a:lnTo>
                    <a:cubicBezTo>
                      <a:pt x="0" y="24100"/>
                      <a:pt x="24100" y="0"/>
                      <a:pt x="53828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333" t="-55062" r="0" b="-56175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11506200" y="3581400"/>
              <a:ext cx="9588500" cy="4308459"/>
              <a:chOff x="0" y="0"/>
              <a:chExt cx="1012290" cy="4548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12290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1012290">
                    <a:moveTo>
                      <a:pt x="53828" y="0"/>
                    </a:moveTo>
                    <a:lnTo>
                      <a:pt x="958463" y="0"/>
                    </a:lnTo>
                    <a:cubicBezTo>
                      <a:pt x="988191" y="0"/>
                      <a:pt x="1012290" y="24100"/>
                      <a:pt x="1012290" y="53828"/>
                    </a:cubicBezTo>
                    <a:lnTo>
                      <a:pt x="1012290" y="401031"/>
                    </a:lnTo>
                    <a:cubicBezTo>
                      <a:pt x="1012290" y="430759"/>
                      <a:pt x="988191" y="454859"/>
                      <a:pt x="958463" y="454859"/>
                    </a:cubicBezTo>
                    <a:lnTo>
                      <a:pt x="53828" y="454859"/>
                    </a:lnTo>
                    <a:cubicBezTo>
                      <a:pt x="24100" y="454859"/>
                      <a:pt x="0" y="430759"/>
                      <a:pt x="0" y="401031"/>
                    </a:cubicBezTo>
                    <a:lnTo>
                      <a:pt x="0" y="53828"/>
                    </a:lnTo>
                    <a:cubicBezTo>
                      <a:pt x="0" y="24100"/>
                      <a:pt x="24100" y="0"/>
                      <a:pt x="53828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9825" r="0" b="-19825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17700" y="1136650"/>
              <a:ext cx="187706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Inventory &amp; Loot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00225" y="7303784"/>
            <a:ext cx="7028576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sz="2400">
                <a:solidFill>
                  <a:srgbClr val="4A773C"/>
                </a:solidFill>
                <a:latin typeface="Codec Pro"/>
                <a:ea typeface="Codec Pro"/>
                <a:cs typeface="Codec Pro"/>
                <a:sym typeface="Codec Pro"/>
              </a:rPr>
              <a:t>Loot prefabs connect to ItemSO, enabling streamlined pickup notifications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0225" y="6867525"/>
            <a:ext cx="7028576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</a:pPr>
            <a:r>
              <a:rPr lang="en-US" b="true" sz="2400">
                <a:solidFill>
                  <a:srgbClr val="4A773C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Loot Prefabs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542759" y="6934200"/>
            <a:ext cx="7028576" cy="1186829"/>
            <a:chOff x="0" y="0"/>
            <a:chExt cx="9371435" cy="15824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15003"/>
              <a:ext cx="9371435" cy="106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Inventory Manager processes pickup, stacking, use, and drop actions efficiently.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37143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Inventory Managaer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150" y="666750"/>
            <a:ext cx="16954500" cy="8953500"/>
            <a:chOff x="0" y="0"/>
            <a:chExt cx="22606000" cy="11938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06000" cy="11938000"/>
              <a:chOff x="0" y="0"/>
              <a:chExt cx="5734099" cy="302812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2700" y="12700"/>
                <a:ext cx="5669329" cy="2959540"/>
              </a:xfrm>
              <a:custGeom>
                <a:avLst/>
                <a:gdLst/>
                <a:ahLst/>
                <a:cxnLst/>
                <a:rect r="r" b="b" t="t" l="l"/>
                <a:pathLst>
                  <a:path h="2959540" w="5669329">
                    <a:moveTo>
                      <a:pt x="146050" y="2959540"/>
                    </a:moveTo>
                    <a:lnTo>
                      <a:pt x="5523279" y="2959540"/>
                    </a:lnTo>
                    <a:cubicBezTo>
                      <a:pt x="5603289" y="2959540"/>
                      <a:pt x="5669329" y="2893500"/>
                      <a:pt x="5669329" y="2813490"/>
                    </a:cubicBezTo>
                    <a:lnTo>
                      <a:pt x="5669329" y="146050"/>
                    </a:lnTo>
                    <a:cubicBezTo>
                      <a:pt x="5669329" y="66040"/>
                      <a:pt x="5603289" y="0"/>
                      <a:pt x="5523279" y="0"/>
                    </a:cubicBezTo>
                    <a:lnTo>
                      <a:pt x="146050" y="0"/>
                    </a:lnTo>
                    <a:cubicBezTo>
                      <a:pt x="66040" y="0"/>
                      <a:pt x="0" y="66040"/>
                      <a:pt x="0" y="146050"/>
                    </a:cubicBezTo>
                    <a:lnTo>
                      <a:pt x="0" y="2813490"/>
                    </a:lnTo>
                    <a:cubicBezTo>
                      <a:pt x="0" y="2894770"/>
                      <a:pt x="66040" y="2959540"/>
                      <a:pt x="146050" y="295954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34099" cy="3028120"/>
              </a:xfrm>
              <a:custGeom>
                <a:avLst/>
                <a:gdLst/>
                <a:ahLst/>
                <a:cxnLst/>
                <a:rect r="r" b="b" t="t" l="l"/>
                <a:pathLst>
                  <a:path h="3028120" w="5734099">
                    <a:moveTo>
                      <a:pt x="5670599" y="74930"/>
                    </a:moveTo>
                    <a:cubicBezTo>
                      <a:pt x="5642659" y="30480"/>
                      <a:pt x="5593129" y="0"/>
                      <a:pt x="5535979" y="0"/>
                    </a:cubicBezTo>
                    <a:lnTo>
                      <a:pt x="158750" y="0"/>
                    </a:lnTo>
                    <a:cubicBezTo>
                      <a:pt x="71120" y="0"/>
                      <a:pt x="0" y="71120"/>
                      <a:pt x="0" y="158750"/>
                    </a:cubicBezTo>
                    <a:lnTo>
                      <a:pt x="0" y="2826190"/>
                    </a:lnTo>
                    <a:cubicBezTo>
                      <a:pt x="0" y="2878260"/>
                      <a:pt x="25400" y="2923980"/>
                      <a:pt x="63500" y="2953190"/>
                    </a:cubicBezTo>
                    <a:cubicBezTo>
                      <a:pt x="91440" y="2997640"/>
                      <a:pt x="140970" y="3028120"/>
                      <a:pt x="216920" y="3028120"/>
                    </a:cubicBezTo>
                    <a:lnTo>
                      <a:pt x="5575349" y="3028120"/>
                    </a:lnTo>
                    <a:cubicBezTo>
                      <a:pt x="5662979" y="3028120"/>
                      <a:pt x="5734099" y="2957000"/>
                      <a:pt x="5734099" y="2869370"/>
                    </a:cubicBezTo>
                    <a:lnTo>
                      <a:pt x="5734099" y="208926"/>
                    </a:lnTo>
                    <a:cubicBezTo>
                      <a:pt x="5734099" y="149860"/>
                      <a:pt x="5708699" y="104140"/>
                      <a:pt x="5670599" y="74930"/>
                    </a:cubicBezTo>
                    <a:close/>
                    <a:moveTo>
                      <a:pt x="12700" y="2826190"/>
                    </a:moveTo>
                    <a:lnTo>
                      <a:pt x="12700" y="158750"/>
                    </a:lnTo>
                    <a:cubicBezTo>
                      <a:pt x="12700" y="78740"/>
                      <a:pt x="78740" y="12700"/>
                      <a:pt x="158750" y="12700"/>
                    </a:cubicBezTo>
                    <a:lnTo>
                      <a:pt x="5535979" y="12700"/>
                    </a:lnTo>
                    <a:cubicBezTo>
                      <a:pt x="5615989" y="12700"/>
                      <a:pt x="5682029" y="78740"/>
                      <a:pt x="5682029" y="158750"/>
                    </a:cubicBezTo>
                    <a:lnTo>
                      <a:pt x="5682029" y="2826190"/>
                    </a:lnTo>
                    <a:cubicBezTo>
                      <a:pt x="5682029" y="2906200"/>
                      <a:pt x="5615989" y="2972240"/>
                      <a:pt x="5535979" y="2972240"/>
                    </a:cubicBezTo>
                    <a:lnTo>
                      <a:pt x="158750" y="2972240"/>
                    </a:lnTo>
                    <a:cubicBezTo>
                      <a:pt x="78740" y="2972240"/>
                      <a:pt x="12700" y="2907470"/>
                      <a:pt x="12700" y="2826190"/>
                    </a:cubicBezTo>
                    <a:close/>
                  </a:path>
                </a:pathLst>
              </a:custGeom>
              <a:solidFill>
                <a:srgbClr val="4A773C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511300" y="3581400"/>
              <a:ext cx="9588500" cy="4308459"/>
              <a:chOff x="0" y="0"/>
              <a:chExt cx="1012290" cy="45485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12290" cy="454859"/>
              </a:xfrm>
              <a:custGeom>
                <a:avLst/>
                <a:gdLst/>
                <a:ahLst/>
                <a:cxnLst/>
                <a:rect r="r" b="b" t="t" l="l"/>
                <a:pathLst>
                  <a:path h="454859" w="1012290">
                    <a:moveTo>
                      <a:pt x="53828" y="0"/>
                    </a:moveTo>
                    <a:lnTo>
                      <a:pt x="958463" y="0"/>
                    </a:lnTo>
                    <a:cubicBezTo>
                      <a:pt x="988191" y="0"/>
                      <a:pt x="1012290" y="24100"/>
                      <a:pt x="1012290" y="53828"/>
                    </a:cubicBezTo>
                    <a:lnTo>
                      <a:pt x="1012290" y="401031"/>
                    </a:lnTo>
                    <a:cubicBezTo>
                      <a:pt x="1012290" y="430759"/>
                      <a:pt x="988191" y="454859"/>
                      <a:pt x="958463" y="454859"/>
                    </a:cubicBezTo>
                    <a:lnTo>
                      <a:pt x="53828" y="454859"/>
                    </a:lnTo>
                    <a:cubicBezTo>
                      <a:pt x="24100" y="454859"/>
                      <a:pt x="0" y="430759"/>
                      <a:pt x="0" y="401031"/>
                    </a:cubicBezTo>
                    <a:lnTo>
                      <a:pt x="0" y="53828"/>
                    </a:lnTo>
                    <a:cubicBezTo>
                      <a:pt x="0" y="24100"/>
                      <a:pt x="24100" y="0"/>
                      <a:pt x="53828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0" t="-15096" r="0" b="-15096"/>
                </a:stretch>
              </a:blip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917700" y="1136650"/>
              <a:ext cx="18770600" cy="1149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480"/>
                </a:lnSpc>
              </a:pPr>
              <a:r>
                <a:rPr lang="en-US" b="true" sz="5400" spc="-135">
                  <a:solidFill>
                    <a:srgbClr val="4A773C"/>
                  </a:solidFill>
                  <a:latin typeface="Gatwick Ultra-Bold"/>
                  <a:ea typeface="Gatwick Ultra-Bold"/>
                  <a:cs typeface="Gatwick Ultra-Bold"/>
                  <a:sym typeface="Gatwick Ultra-Bold"/>
                </a:rPr>
                <a:t>Scenes &amp; Persistence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582795" y="2607444"/>
            <a:ext cx="4961455" cy="4182782"/>
          </a:xfrm>
          <a:custGeom>
            <a:avLst/>
            <a:gdLst/>
            <a:ahLst/>
            <a:cxnLst/>
            <a:rect r="r" b="b" t="t" l="l"/>
            <a:pathLst>
              <a:path h="4182782" w="4961455">
                <a:moveTo>
                  <a:pt x="0" y="0"/>
                </a:moveTo>
                <a:lnTo>
                  <a:pt x="4961455" y="0"/>
                </a:lnTo>
                <a:lnTo>
                  <a:pt x="4961455" y="4182782"/>
                </a:lnTo>
                <a:lnTo>
                  <a:pt x="0" y="4182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52625" y="7086600"/>
            <a:ext cx="7028576" cy="796304"/>
            <a:chOff x="0" y="0"/>
            <a:chExt cx="9371435" cy="106173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515003"/>
              <a:ext cx="937143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Handle fades and loading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37143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Scene Changer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49235" y="7086600"/>
            <a:ext cx="7028576" cy="1186829"/>
            <a:chOff x="0" y="0"/>
            <a:chExt cx="9371435" cy="158243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15003"/>
              <a:ext cx="9371435" cy="1067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4A773C"/>
                  </a:solidFill>
                  <a:latin typeface="Codec Pro"/>
                  <a:ea typeface="Codec Pro"/>
                  <a:cs typeface="Codec Pro"/>
                  <a:sym typeface="Codec Pro"/>
                </a:rPr>
                <a:t>Include both scenes in Build Settings; test PlayerPrefs reset for consistent demos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9371435" cy="546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4A773C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Build notes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Zelda Reloaded</dc:description>
  <dc:identifier>DAG7GHXd18c</dc:identifier>
  <dcterms:modified xsi:type="dcterms:W3CDTF">2011-08-01T06:04:30Z</dcterms:modified>
  <cp:revision>1</cp:revision>
  <dc:title>Presentation - Zelda Reloaded</dc:title>
</cp:coreProperties>
</file>